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58" r:id="rId4"/>
    <p:sldId id="259" r:id="rId5"/>
    <p:sldId id="266" r:id="rId6"/>
    <p:sldId id="260" r:id="rId7"/>
    <p:sldId id="261" r:id="rId8"/>
    <p:sldId id="262" r:id="rId9"/>
    <p:sldId id="263" r:id="rId10"/>
    <p:sldId id="277" r:id="rId11"/>
    <p:sldId id="268" r:id="rId12"/>
    <p:sldId id="270" r:id="rId13"/>
    <p:sldId id="264" r:id="rId14"/>
    <p:sldId id="271" r:id="rId15"/>
    <p:sldId id="265" r:id="rId1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栾 剑兵" initials="栾"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jpeg>
</file>

<file path=ppt/media/image2.jpeg>
</file>

<file path=ppt/media/image3.png>
</file>

<file path=ppt/media/image4.png>
</file>

<file path=ppt/media/image5.pn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A017CDA-55F1-4505-B400-98435F6314CB}" type="datetimeFigureOut">
              <a:rPr lang="zh-CN" altLang="en-US" smtClean="0"/>
              <a:t>2020/7/30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BCD16E1-3F1E-4BB1-8962-BCECCCADBD69}"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A017CDA-55F1-4505-B400-98435F6314CB}" type="datetimeFigureOut">
              <a:rPr lang="zh-CN" altLang="en-US" smtClean="0"/>
              <a:t>2020/7/30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BCD16E1-3F1E-4BB1-8962-BCECCCADBD6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1</a:t>
            </a:r>
            <a:r>
              <a:rPr lang="zh-CN" altLang="en-US" dirty="0"/>
              <a:t>、口罩佩戴</a:t>
            </a:r>
            <a:br>
              <a:rPr lang="en-US" altLang="zh-CN" dirty="0"/>
            </a:br>
            <a:r>
              <a:rPr lang="zh-CN" altLang="en-US" dirty="0"/>
              <a:t>检测原理介绍</a:t>
            </a:r>
          </a:p>
        </p:txBody>
      </p:sp>
      <p:sp>
        <p:nvSpPr>
          <p:cNvPr id="6" name="文本占位符 5"/>
          <p:cNvSpPr>
            <a:spLocks noGrp="1"/>
          </p:cNvSpPr>
          <p:nvPr>
            <p:ph type="body" sz="half" idx="2"/>
          </p:nvPr>
        </p:nvSpPr>
        <p:spPr/>
        <p:txBody>
          <a:bodyPr/>
          <a:lstStyle/>
          <a:p>
            <a:pPr marL="342900" indent="-342900">
              <a:buFont typeface="+mj-lt"/>
              <a:buAutoNum type="arabicPeriod"/>
            </a:pPr>
            <a:r>
              <a:rPr lang="zh-CN" altLang="en-US" dirty="0"/>
              <a:t>基于SSD目标检测算法，提出简化版的轻量级算法，称之为miniSSD，用来检测人脸是否佩戴有口罩。此轻量级的算法实时性检测效果良好，对硬件成本要求低，同时在精度上也有良好的表现。</a:t>
            </a:r>
          </a:p>
          <a:p>
            <a:pPr marL="342900" indent="-342900"/>
            <a:r>
              <a:rPr lang="zh-CN" altLang="en-US" dirty="0"/>
              <a:t> </a:t>
            </a:r>
            <a:r>
              <a:rPr lang="en-US" altLang="zh-CN" dirty="0"/>
              <a:t>2.  </a:t>
            </a:r>
            <a:r>
              <a:rPr lang="zh-CN" altLang="en-US" dirty="0"/>
              <a:t>此网络主干网络只有</a:t>
            </a:r>
            <a:r>
              <a:rPr lang="en-US" altLang="zh-CN" dirty="0"/>
              <a:t>8</a:t>
            </a:r>
            <a:r>
              <a:rPr lang="zh-CN" altLang="en-US" dirty="0"/>
              <a:t>层，用于提取特征，另外还有</a:t>
            </a:r>
            <a:r>
              <a:rPr lang="en-US" altLang="zh-CN" dirty="0"/>
              <a:t>5</a:t>
            </a:r>
            <a:r>
              <a:rPr lang="zh-CN" altLang="en-US" dirty="0"/>
              <a:t>层用于提取定位信息和分类信息，网络结构简约，性能上却不输于较深的网络。</a:t>
            </a:r>
            <a:endParaRPr lang="en-US" altLang="zh-CN" dirty="0"/>
          </a:p>
          <a:p>
            <a:pPr marL="342900" indent="-342900"/>
            <a:r>
              <a:rPr lang="en-US" altLang="zh-CN" dirty="0"/>
              <a:t>3.  </a:t>
            </a:r>
            <a:r>
              <a:rPr lang="zh-CN" altLang="en-US" dirty="0"/>
              <a:t>使用</a:t>
            </a:r>
            <a:r>
              <a:rPr lang="en-US" altLang="zh-CN" dirty="0" err="1"/>
              <a:t>pytorch</a:t>
            </a:r>
            <a:r>
              <a:rPr lang="zh-CN" altLang="en-US" dirty="0"/>
              <a:t>搭建模型并完成训练，将训练好的模型转化为</a:t>
            </a:r>
            <a:r>
              <a:rPr lang="en-US" altLang="zh-CN" dirty="0" err="1"/>
              <a:t>caffe</a:t>
            </a:r>
            <a:r>
              <a:rPr lang="zh-CN" altLang="en-US" dirty="0"/>
              <a:t>模型。</a:t>
            </a:r>
            <a:endParaRPr lang="en-US" altLang="zh-CN" dirty="0"/>
          </a:p>
          <a:p>
            <a:pPr marL="342900" indent="-342900"/>
            <a:endParaRPr lang="zh-CN" altLang="en-US" dirty="0"/>
          </a:p>
        </p:txBody>
      </p:sp>
      <p:pic>
        <p:nvPicPr>
          <p:cNvPr id="8" name="内容占位符 7">
            <a:extLst>
              <a:ext uri="{FF2B5EF4-FFF2-40B4-BE49-F238E27FC236}">
                <a16:creationId xmlns:a16="http://schemas.microsoft.com/office/drawing/2014/main" id="{FF87C35B-C480-4653-AB71-707AE59EEB7E}"/>
              </a:ext>
            </a:extLst>
          </p:cNvPr>
          <p:cNvPicPr>
            <a:picLocks noGrp="1" noChangeAspect="1"/>
          </p:cNvPicPr>
          <p:nvPr>
            <p:ph idx="1"/>
          </p:nvPr>
        </p:nvPicPr>
        <p:blipFill>
          <a:blip r:embed="rId2"/>
          <a:stretch>
            <a:fillRect/>
          </a:stretch>
        </p:blipFill>
        <p:spPr>
          <a:xfrm>
            <a:off x="6457361" y="389733"/>
            <a:ext cx="4534880" cy="6078533"/>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09930" y="821690"/>
            <a:ext cx="5236210" cy="727075"/>
          </a:xfrm>
        </p:spPr>
        <p:txBody>
          <a:bodyPr/>
          <a:lstStyle/>
          <a:p>
            <a:r>
              <a:rPr lang="zh-CN" altLang="en-US" dirty="0"/>
              <a:t>口罩佩戴检测算法展示</a:t>
            </a:r>
          </a:p>
        </p:txBody>
      </p:sp>
      <p:pic>
        <p:nvPicPr>
          <p:cNvPr id="27" name="图片 10"/>
          <p:cNvPicPr>
            <a:picLocks noChangeAspect="1"/>
          </p:cNvPicPr>
          <p:nvPr/>
        </p:nvPicPr>
        <p:blipFill>
          <a:blip r:embed="rId2"/>
          <a:stretch>
            <a:fillRect/>
          </a:stretch>
        </p:blipFill>
        <p:spPr>
          <a:xfrm>
            <a:off x="8502015" y="2045335"/>
            <a:ext cx="2729865" cy="2444115"/>
          </a:xfrm>
          <a:prstGeom prst="rect">
            <a:avLst/>
          </a:prstGeom>
          <a:noFill/>
          <a:ln>
            <a:noFill/>
          </a:ln>
        </p:spPr>
      </p:pic>
      <p:pic>
        <p:nvPicPr>
          <p:cNvPr id="30" name="图片 13"/>
          <p:cNvPicPr>
            <a:picLocks noChangeAspect="1"/>
          </p:cNvPicPr>
          <p:nvPr/>
        </p:nvPicPr>
        <p:blipFill>
          <a:blip r:embed="rId3"/>
          <a:stretch>
            <a:fillRect/>
          </a:stretch>
        </p:blipFill>
        <p:spPr>
          <a:xfrm>
            <a:off x="4765675" y="2045335"/>
            <a:ext cx="3213100" cy="2409190"/>
          </a:xfrm>
          <a:prstGeom prst="rect">
            <a:avLst/>
          </a:prstGeom>
          <a:noFill/>
          <a:ln>
            <a:noFill/>
          </a:ln>
        </p:spPr>
      </p:pic>
      <p:pic>
        <p:nvPicPr>
          <p:cNvPr id="24" name="图片 7"/>
          <p:cNvPicPr>
            <a:picLocks noChangeAspect="1"/>
          </p:cNvPicPr>
          <p:nvPr/>
        </p:nvPicPr>
        <p:blipFill>
          <a:blip r:embed="rId4"/>
          <a:stretch>
            <a:fillRect/>
          </a:stretch>
        </p:blipFill>
        <p:spPr>
          <a:xfrm>
            <a:off x="895350" y="2039620"/>
            <a:ext cx="3216910" cy="2414905"/>
          </a:xfrm>
          <a:prstGeom prst="rect">
            <a:avLst/>
          </a:prstGeom>
          <a:noFill/>
          <a:ln>
            <a:noFill/>
          </a:ln>
        </p:spPr>
      </p:pic>
      <p:sp>
        <p:nvSpPr>
          <p:cNvPr id="8" name="文本框 7"/>
          <p:cNvSpPr txBox="1"/>
          <p:nvPr/>
        </p:nvSpPr>
        <p:spPr>
          <a:xfrm>
            <a:off x="1797050" y="4732020"/>
            <a:ext cx="1413510" cy="368300"/>
          </a:xfrm>
          <a:prstGeom prst="rect">
            <a:avLst/>
          </a:prstGeom>
          <a:noFill/>
        </p:spPr>
        <p:txBody>
          <a:bodyPr wrap="square" rtlCol="0">
            <a:spAutoFit/>
          </a:bodyPr>
          <a:lstStyle/>
          <a:p>
            <a:r>
              <a:rPr lang="zh-CN" altLang="en-US"/>
              <a:t>多人脸检测</a:t>
            </a:r>
          </a:p>
        </p:txBody>
      </p:sp>
      <p:sp>
        <p:nvSpPr>
          <p:cNvPr id="9" name="文本框 8"/>
          <p:cNvSpPr txBox="1"/>
          <p:nvPr/>
        </p:nvSpPr>
        <p:spPr>
          <a:xfrm>
            <a:off x="5665470" y="4732020"/>
            <a:ext cx="1413510" cy="368300"/>
          </a:xfrm>
          <a:prstGeom prst="rect">
            <a:avLst/>
          </a:prstGeom>
          <a:noFill/>
        </p:spPr>
        <p:txBody>
          <a:bodyPr wrap="square" rtlCol="0">
            <a:spAutoFit/>
          </a:bodyPr>
          <a:lstStyle/>
          <a:p>
            <a:r>
              <a:rPr lang="zh-CN" altLang="en-US"/>
              <a:t>多人脸检测</a:t>
            </a:r>
          </a:p>
        </p:txBody>
      </p:sp>
      <p:sp>
        <p:nvSpPr>
          <p:cNvPr id="10" name="文本框 9"/>
          <p:cNvSpPr txBox="1"/>
          <p:nvPr/>
        </p:nvSpPr>
        <p:spPr>
          <a:xfrm>
            <a:off x="8830945" y="4836160"/>
            <a:ext cx="2072005" cy="368300"/>
          </a:xfrm>
          <a:prstGeom prst="rect">
            <a:avLst/>
          </a:prstGeom>
          <a:noFill/>
        </p:spPr>
        <p:txBody>
          <a:bodyPr wrap="square" rtlCol="0">
            <a:spAutoFit/>
          </a:bodyPr>
          <a:lstStyle/>
          <a:p>
            <a:r>
              <a:rPr lang="zh-CN" altLang="en-US"/>
              <a:t>佩戴口罩人脸检测</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a:t>
            </a:r>
            <a:r>
              <a:rPr lang="zh-CN" altLang="en-US" dirty="0"/>
              <a:t>、人脸识别</a:t>
            </a:r>
            <a:br>
              <a:rPr lang="en-US" altLang="zh-CN" dirty="0"/>
            </a:br>
            <a:r>
              <a:rPr lang="zh-CN" altLang="en-US" dirty="0"/>
              <a:t>原理介绍</a:t>
            </a:r>
          </a:p>
        </p:txBody>
      </p:sp>
      <p:pic>
        <p:nvPicPr>
          <p:cNvPr id="6" name="内容占位符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17292" y="987425"/>
            <a:ext cx="5303992" cy="4873625"/>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4" name="文本占位符 3"/>
          <p:cNvSpPr>
            <a:spLocks noGrp="1"/>
          </p:cNvSpPr>
          <p:nvPr>
            <p:ph type="body" sz="half" idx="2"/>
          </p:nvPr>
        </p:nvSpPr>
        <p:spPr/>
        <p:txBody>
          <a:bodyPr/>
          <a:lstStyle/>
          <a:p>
            <a:pPr marL="285750" indent="-285750">
              <a:buFont typeface="Wingdings" panose="05000000000000000000" pitchFamily="2" charset="2"/>
              <a:buChar char="Ø"/>
            </a:pPr>
            <a:r>
              <a:rPr lang="en-US" altLang="zh-CN" dirty="0"/>
              <a:t>SeetaFace</a:t>
            </a:r>
            <a:r>
              <a:rPr lang="zh-CN" altLang="en-US" dirty="0"/>
              <a:t>人脸识别库</a:t>
            </a:r>
            <a:endParaRPr lang="en-US" altLang="zh-CN" dirty="0"/>
          </a:p>
          <a:p>
            <a:pPr marL="285750" indent="-285750">
              <a:buFont typeface="Wingdings" panose="05000000000000000000" pitchFamily="2" charset="2"/>
              <a:buChar char="Ø"/>
            </a:pPr>
            <a:r>
              <a:rPr lang="en-US" altLang="zh-CN" dirty="0"/>
              <a:t>Face Detection(</a:t>
            </a:r>
            <a:r>
              <a:rPr lang="zh-CN" altLang="en-US" dirty="0"/>
              <a:t>人脸检测</a:t>
            </a:r>
            <a:r>
              <a:rPr lang="en-US" altLang="zh-CN" dirty="0"/>
              <a:t>)</a:t>
            </a:r>
          </a:p>
          <a:p>
            <a:pPr marL="742950" lvl="1" indent="-285750">
              <a:buFont typeface="Wingdings" panose="05000000000000000000" pitchFamily="2" charset="2"/>
              <a:buChar char="Ø"/>
            </a:pPr>
            <a:r>
              <a:rPr lang="en-US" altLang="zh-CN" dirty="0"/>
              <a:t>Funnel-Structured cascade(FuSt)</a:t>
            </a:r>
            <a:r>
              <a:rPr lang="zh-CN" altLang="en-US" dirty="0"/>
              <a:t>，漏斗型级联结构</a:t>
            </a:r>
            <a:endParaRPr lang="en-US" altLang="zh-CN" dirty="0"/>
          </a:p>
          <a:p>
            <a:pPr marL="285750" indent="-285750">
              <a:buFont typeface="Wingdings" panose="05000000000000000000" pitchFamily="2" charset="2"/>
              <a:buChar char="Ø"/>
            </a:pPr>
            <a:r>
              <a:rPr lang="en-US" altLang="zh-CN" dirty="0"/>
              <a:t>Face Alignment(</a:t>
            </a:r>
            <a:r>
              <a:rPr lang="zh-CN" altLang="en-US" dirty="0"/>
              <a:t>面部特征点定位</a:t>
            </a:r>
            <a:r>
              <a:rPr lang="en-US" altLang="zh-CN" dirty="0"/>
              <a:t>)</a:t>
            </a:r>
          </a:p>
          <a:p>
            <a:pPr marL="742950" lvl="1" indent="-285750">
              <a:buFont typeface="Wingdings" panose="05000000000000000000" pitchFamily="2" charset="2"/>
              <a:buChar char="Ø"/>
            </a:pPr>
            <a:r>
              <a:rPr lang="en-US" altLang="zh-CN" dirty="0"/>
              <a:t>Coarse-to-Fine Auto-encoder Networks(CFAN)</a:t>
            </a:r>
            <a:r>
              <a:rPr lang="zh-CN" altLang="en-US" dirty="0"/>
              <a:t>，自编码网络</a:t>
            </a:r>
            <a:endParaRPr lang="en-US" altLang="zh-CN" dirty="0"/>
          </a:p>
          <a:p>
            <a:pPr marL="285750" indent="-285750">
              <a:buFont typeface="Wingdings" panose="05000000000000000000" pitchFamily="2" charset="2"/>
              <a:buChar char="Ø"/>
            </a:pPr>
            <a:r>
              <a:rPr lang="en-US" altLang="zh-CN" dirty="0"/>
              <a:t>Face Identification(</a:t>
            </a:r>
            <a:r>
              <a:rPr lang="zh-CN" altLang="en-US" dirty="0"/>
              <a:t>人脸特征提取与比对</a:t>
            </a:r>
            <a:r>
              <a:rPr lang="en-US" altLang="zh-CN" dirty="0"/>
              <a:t>)</a:t>
            </a:r>
          </a:p>
          <a:p>
            <a:pPr marL="742950" lvl="1" indent="-285750">
              <a:buFont typeface="Wingdings" panose="05000000000000000000" pitchFamily="2" charset="2"/>
              <a:buChar char="Ø"/>
            </a:pPr>
            <a:r>
              <a:rPr lang="zh-CN" altLang="en-US" dirty="0"/>
              <a:t>基于深度卷积网络</a:t>
            </a:r>
            <a:r>
              <a:rPr lang="en-US" altLang="zh-CN" dirty="0"/>
              <a:t>VIPLFaceNet</a:t>
            </a:r>
            <a:r>
              <a:rPr lang="zh-CN" altLang="en-US" dirty="0"/>
              <a:t>具体实现</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四、总结与展望</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1"/>
          </p:nvPr>
        </p:nvSpPr>
        <p:spPr/>
        <p:txBody>
          <a:bodyPr/>
          <a:lstStyle/>
          <a:p>
            <a:r>
              <a:rPr lang="en-US" altLang="zh-CN" dirty="0"/>
              <a:t>1</a:t>
            </a:r>
            <a:r>
              <a:rPr lang="zh-CN" altLang="en-US" dirty="0"/>
              <a:t>、总结</a:t>
            </a:r>
          </a:p>
        </p:txBody>
      </p:sp>
      <p:sp>
        <p:nvSpPr>
          <p:cNvPr id="6" name="内容占位符 5"/>
          <p:cNvSpPr>
            <a:spLocks noGrp="1"/>
          </p:cNvSpPr>
          <p:nvPr>
            <p:ph sz="half" idx="2"/>
          </p:nvPr>
        </p:nvSpPr>
        <p:spPr/>
        <p:txBody>
          <a:bodyPr/>
          <a:lstStyle/>
          <a:p>
            <a:r>
              <a:rPr lang="zh-CN" altLang="en-US" dirty="0"/>
              <a:t>实时多人场景佩戴口罩检测</a:t>
            </a:r>
            <a:endParaRPr lang="en-US" altLang="zh-CN" dirty="0"/>
          </a:p>
          <a:p>
            <a:r>
              <a:rPr lang="zh-CN" altLang="en-US" dirty="0"/>
              <a:t>实时多人场景人脸识别</a:t>
            </a:r>
            <a:endParaRPr lang="en-US" altLang="zh-CN" dirty="0"/>
          </a:p>
          <a:p>
            <a:r>
              <a:rPr lang="zh-CN" altLang="en-US" dirty="0"/>
              <a:t>实时界面显示检测结果</a:t>
            </a:r>
            <a:endParaRPr lang="en-US" altLang="zh-CN" dirty="0"/>
          </a:p>
          <a:p>
            <a:r>
              <a:rPr lang="zh-CN" altLang="en-US" dirty="0"/>
              <a:t>离线注册人脸信息</a:t>
            </a:r>
            <a:endParaRPr lang="en-US" altLang="zh-CN" dirty="0"/>
          </a:p>
          <a:p>
            <a:r>
              <a:rPr lang="zh-CN" altLang="en-US" dirty="0"/>
              <a:t>离线记录快速查询</a:t>
            </a:r>
            <a:endParaRPr lang="en-US" altLang="zh-CN" dirty="0"/>
          </a:p>
          <a:p>
            <a:r>
              <a:rPr lang="zh-CN" altLang="en-US" dirty="0"/>
              <a:t>报警统计</a:t>
            </a:r>
          </a:p>
        </p:txBody>
      </p:sp>
      <p:sp>
        <p:nvSpPr>
          <p:cNvPr id="7" name="文本占位符 6"/>
          <p:cNvSpPr>
            <a:spLocks noGrp="1"/>
          </p:cNvSpPr>
          <p:nvPr>
            <p:ph type="body" sz="quarter" idx="3"/>
          </p:nvPr>
        </p:nvSpPr>
        <p:spPr/>
        <p:txBody>
          <a:bodyPr/>
          <a:lstStyle/>
          <a:p>
            <a:r>
              <a:rPr lang="en-US" altLang="zh-CN" dirty="0"/>
              <a:t>2</a:t>
            </a:r>
            <a:r>
              <a:rPr lang="zh-CN" altLang="en-US" dirty="0"/>
              <a:t>、展望</a:t>
            </a:r>
          </a:p>
        </p:txBody>
      </p:sp>
      <p:sp>
        <p:nvSpPr>
          <p:cNvPr id="8" name="内容占位符 7"/>
          <p:cNvSpPr>
            <a:spLocks noGrp="1"/>
          </p:cNvSpPr>
          <p:nvPr>
            <p:ph sz="quarter" idx="4"/>
          </p:nvPr>
        </p:nvSpPr>
        <p:spPr/>
        <p:txBody>
          <a:bodyPr/>
          <a:lstStyle/>
          <a:p>
            <a:r>
              <a:rPr lang="zh-CN" altLang="en-US" dirty="0"/>
              <a:t>语音报警</a:t>
            </a:r>
            <a:endParaRPr lang="en-US" altLang="zh-CN" dirty="0"/>
          </a:p>
          <a:p>
            <a:r>
              <a:rPr lang="zh-CN" altLang="en-US" dirty="0"/>
              <a:t>红外体温测量</a:t>
            </a:r>
            <a:endParaRPr lang="en-US" altLang="zh-CN" dirty="0"/>
          </a:p>
          <a:p>
            <a:r>
              <a:rPr lang="zh-CN" altLang="en-US" dirty="0"/>
              <a:t>提高面部识别精度</a:t>
            </a:r>
            <a:r>
              <a:rPr lang="en-US" altLang="zh-CN" dirty="0"/>
              <a:t>(</a:t>
            </a:r>
            <a:r>
              <a:rPr lang="zh-CN" altLang="en-US" dirty="0"/>
              <a:t>面部遮挡</a:t>
            </a:r>
            <a:r>
              <a:rPr lang="en-US" altLang="zh-CN" dirty="0"/>
              <a:t>)</a:t>
            </a:r>
          </a:p>
          <a:p>
            <a:r>
              <a:rPr lang="en-US" altLang="zh-CN" dirty="0"/>
              <a:t>……</a:t>
            </a:r>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THANKS</a:t>
            </a:r>
            <a:endParaRPr lang="zh-CN" altLang="en-US" dirty="0"/>
          </a:p>
        </p:txBody>
      </p:sp>
      <p:sp>
        <p:nvSpPr>
          <p:cNvPr id="5" name="文本占位符 4"/>
          <p:cNvSpPr>
            <a:spLocks noGrp="1"/>
          </p:cNvSpPr>
          <p:nvPr>
            <p:ph type="body" idx="1"/>
          </p:nvPr>
        </p:nvSpPr>
        <p:spPr/>
        <p:txBody>
          <a:bodyPr/>
          <a:lstStyle/>
          <a:p>
            <a:r>
              <a:rPr lang="zh-CN" altLang="en-US" dirty="0"/>
              <a:t>感谢观看</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标题 3"/>
          <p:cNvSpPr>
            <a:spLocks noGrp="1"/>
          </p:cNvSpPr>
          <p:nvPr>
            <p:ph type="ctrTitle"/>
          </p:nvPr>
        </p:nvSpPr>
        <p:spPr>
          <a:xfrm>
            <a:off x="1524000" y="1617980"/>
            <a:ext cx="9144000" cy="1423035"/>
          </a:xfrm>
        </p:spPr>
        <p:txBody>
          <a:bodyPr/>
          <a:lstStyle/>
          <a:p>
            <a:r>
              <a:rPr lang="zh-CN" altLang="en-US" sz="5400" dirty="0"/>
              <a:t>口罩佩戴检测与人脸识别系统</a:t>
            </a:r>
          </a:p>
        </p:txBody>
      </p:sp>
      <p:sp>
        <p:nvSpPr>
          <p:cNvPr id="5" name="副标题 4"/>
          <p:cNvSpPr>
            <a:spLocks noGrp="1"/>
          </p:cNvSpPr>
          <p:nvPr>
            <p:ph type="subTitle" idx="1"/>
          </p:nvPr>
        </p:nvSpPr>
        <p:spPr/>
        <p:txBody>
          <a:bodyPr/>
          <a:lstStyle/>
          <a:p>
            <a:pPr algn="r"/>
            <a:r>
              <a:rPr lang="zh-CN" altLang="en-US" dirty="0"/>
              <a:t>队伍名称：奇迹再现</a:t>
            </a:r>
            <a:r>
              <a:rPr lang="en-US" altLang="zh-CN" dirty="0"/>
              <a:t>	</a:t>
            </a:r>
          </a:p>
          <a:p>
            <a:pPr algn="r"/>
            <a:r>
              <a:rPr lang="zh-CN" altLang="en-US" dirty="0"/>
              <a:t>参赛队员：郑国辉、栾剑兵</a:t>
            </a:r>
            <a:endParaRPr lang="en-US" altLang="zh-CN" dirty="0"/>
          </a:p>
          <a:p>
            <a:pPr algn="r"/>
            <a:r>
              <a:rPr lang="zh-CN" altLang="en-US" dirty="0"/>
              <a:t>指导老师：朱秋煜</a:t>
            </a:r>
            <a:r>
              <a:rPr lang="en-US" altLang="zh-CN" dirty="0"/>
              <a:t>		</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3" name="内容占位符 2"/>
          <p:cNvSpPr>
            <a:spLocks noGrp="1"/>
          </p:cNvSpPr>
          <p:nvPr>
            <p:ph idx="1"/>
          </p:nvPr>
        </p:nvSpPr>
        <p:spPr/>
        <p:txBody>
          <a:bodyPr/>
          <a:lstStyle/>
          <a:p>
            <a:r>
              <a:rPr lang="zh-CN" altLang="en-US" dirty="0"/>
              <a:t>一、研究背景</a:t>
            </a:r>
            <a:endParaRPr lang="en-US" altLang="zh-CN" dirty="0"/>
          </a:p>
          <a:p>
            <a:r>
              <a:rPr lang="zh-CN" altLang="en-US" dirty="0"/>
              <a:t>二、系统结构</a:t>
            </a:r>
            <a:endParaRPr lang="en-US" altLang="zh-CN" dirty="0"/>
          </a:p>
          <a:p>
            <a:r>
              <a:rPr lang="zh-CN" altLang="en-US" dirty="0"/>
              <a:t>三、原理介绍</a:t>
            </a:r>
            <a:endParaRPr lang="en-US" altLang="zh-CN" dirty="0"/>
          </a:p>
          <a:p>
            <a:r>
              <a:rPr lang="zh-CN" altLang="en-US" dirty="0"/>
              <a:t>四、总结与展望</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一、研究背景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half" idx="1"/>
          </p:nvPr>
        </p:nvSpPr>
        <p:spPr>
          <a:xfrm>
            <a:off x="838200" y="867265"/>
            <a:ext cx="5181600" cy="5309697"/>
          </a:xfrm>
        </p:spPr>
        <p:txBody>
          <a:bodyPr>
            <a:normAutofit/>
          </a:bodyPr>
          <a:lstStyle/>
          <a:p>
            <a:pPr>
              <a:buFont typeface="Wingdings" panose="05000000000000000000" pitchFamily="2" charset="2"/>
              <a:buChar char="Ø"/>
            </a:pPr>
            <a:r>
              <a:rPr lang="en-US" altLang="zh-CN" sz="1800" dirty="0"/>
              <a:t>2020</a:t>
            </a:r>
            <a:r>
              <a:rPr lang="zh-CN" altLang="en-US" sz="1800" dirty="0"/>
              <a:t>年，一场突如其来的疫情打破了我们的生活节奏，世界各国都遭受着新冠病毒的困扰，为了维持公共场所安全，降低传染几率，出于对自己与他人健康负责的态度，我们都需要做好防护措施，佩戴医用口罩。因此，对于如公司、药店和校园等公共场所进出就需要对人员佩戴口罩情况进行监督，使用人工监督是为最简单最直接的一种方式，不过也会由于人工的主观因素或自身情况影响部分判断结果，且一旦异常情况发生时很难快速精准地定位病毒源头。</a:t>
            </a:r>
            <a:endParaRPr lang="en-US" altLang="zh-CN" sz="1800" dirty="0"/>
          </a:p>
          <a:p>
            <a:pPr>
              <a:buFont typeface="Wingdings" panose="05000000000000000000" pitchFamily="2" charset="2"/>
              <a:buChar char="Ø"/>
            </a:pPr>
            <a:r>
              <a:rPr lang="zh-CN" altLang="en-US" sz="1800" dirty="0"/>
              <a:t>在此背景下，我们团队尝试使用计算机与摄像机代替人工的方式进行口罩佩戴检测识别，设计完成了一款基于神经网络的口罩佩戴检测与识别系统，以满足在部分公共场合提高企事业单位管理能力、提高通行效率、降低人工检查导致交叉感染的可能性的需求。</a:t>
            </a:r>
          </a:p>
        </p:txBody>
      </p:sp>
      <p:pic>
        <p:nvPicPr>
          <p:cNvPr id="4" name="内容占位符 3"/>
          <p:cNvPicPr>
            <a:picLocks noGrp="1" noChangeAspect="1"/>
          </p:cNvPicPr>
          <p:nvPr>
            <p:ph sz="half" idx="2"/>
          </p:nvPr>
        </p:nvPicPr>
        <p:blipFill>
          <a:blip r:embed="rId2"/>
          <a:stretch>
            <a:fillRect/>
          </a:stretch>
        </p:blipFill>
        <p:spPr>
          <a:xfrm>
            <a:off x="6541929" y="1691714"/>
            <a:ext cx="4632761" cy="3474571"/>
          </a:xfrm>
          <a:prstGeom prst="rect">
            <a:avLst/>
          </a:prstGeom>
          <a:solidFill>
            <a:srgbClr val="FFFFFF">
              <a:shade val="85000"/>
            </a:srgbClr>
          </a:solidFill>
          <a:ln w="190500" cap="sq">
            <a:solidFill>
              <a:srgbClr val="FFFFFF"/>
            </a:solidFill>
            <a:miter lim="800000"/>
            <a:headEnd/>
            <a:tailEnd/>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二、系统结构</a:t>
            </a:r>
          </a:p>
        </p:txBody>
      </p:sp>
      <p:sp>
        <p:nvSpPr>
          <p:cNvPr id="4" name="文本占位符 3"/>
          <p:cNvSpPr>
            <a:spLocks noGrp="1"/>
          </p:cNvSpPr>
          <p:nvPr>
            <p:ph type="body" idx="1"/>
          </p:nvPr>
        </p:nvSpPr>
        <p:spPr/>
        <p:txBody>
          <a:bodyPr/>
          <a:lstStyle/>
          <a:p>
            <a:r>
              <a:rPr lang="zh-CN" altLang="en-US" dirty="0"/>
              <a:t>硬件组成、软件架构</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en-US" altLang="zh-CN" dirty="0"/>
              <a:t>1</a:t>
            </a:r>
            <a:r>
              <a:rPr lang="zh-CN" altLang="en-US" dirty="0"/>
              <a:t>、硬件组成</a:t>
            </a:r>
          </a:p>
        </p:txBody>
      </p:sp>
      <p:pic>
        <p:nvPicPr>
          <p:cNvPr id="2" name="内容占位符 1"/>
          <p:cNvPicPr>
            <a:picLocks noGrp="1" noChangeAspect="1"/>
          </p:cNvPicPr>
          <p:nvPr>
            <p:ph idx="1"/>
          </p:nvPr>
        </p:nvPicPr>
        <p:blipFill>
          <a:blip r:embed="rId2"/>
          <a:stretch>
            <a:fillRect/>
          </a:stretch>
        </p:blipFill>
        <p:spPr>
          <a:xfrm>
            <a:off x="5183188" y="1109662"/>
            <a:ext cx="6172200" cy="4629150"/>
          </a:xfrm>
          <a:prstGeom prst="rect">
            <a:avLst/>
          </a:prstGeom>
          <a:ln w="127000" cap="rnd">
            <a:solidFill>
              <a:srgbClr val="FFFFFF"/>
            </a:solidFill>
          </a:ln>
          <a:effectLst>
            <a:outerShdw blurRad="76200" dist="95250" dir="10500000" sx="97000" sy="23000" kx="900000" algn="br" rotWithShape="0">
              <a:srgbClr val="000000">
                <a:alpha val="20000"/>
              </a:srgbClr>
            </a:outerShdw>
          </a:effectLst>
          <a:scene3d>
            <a:camera prst="orthographicFront"/>
            <a:lightRig rig="twoPt" dir="t">
              <a:rot lat="0" lon="0" rev="7800000"/>
            </a:lightRig>
          </a:scene3d>
          <a:sp3d contourW="6350">
            <a:bevelT w="50800" h="16510"/>
            <a:contourClr>
              <a:srgbClr val="C0C0C0"/>
            </a:contourClr>
          </a:sp3d>
        </p:spPr>
      </p:pic>
      <p:sp>
        <p:nvSpPr>
          <p:cNvPr id="6" name="文本占位符 5"/>
          <p:cNvSpPr>
            <a:spLocks noGrp="1"/>
          </p:cNvSpPr>
          <p:nvPr>
            <p:ph type="body" sz="half" idx="2"/>
          </p:nvPr>
        </p:nvSpPr>
        <p:spPr/>
        <p:txBody>
          <a:bodyPr/>
          <a:lstStyle/>
          <a:p>
            <a:pPr marL="285750" indent="-285750">
              <a:buFont typeface="Wingdings" panose="05000000000000000000" pitchFamily="2" charset="2"/>
              <a:buChar char="ü"/>
            </a:pPr>
            <a:r>
              <a:rPr lang="en-US" altLang="zh-CN" dirty="0"/>
              <a:t>PC</a:t>
            </a:r>
            <a:r>
              <a:rPr lang="zh-CN" altLang="en-US" dirty="0"/>
              <a:t>机一台</a:t>
            </a:r>
            <a:endParaRPr lang="en-US" altLang="zh-CN" dirty="0"/>
          </a:p>
          <a:p>
            <a:pPr marL="285750" indent="-285750">
              <a:buFont typeface="Wingdings" panose="05000000000000000000" pitchFamily="2" charset="2"/>
              <a:buChar char="ü"/>
            </a:pPr>
            <a:r>
              <a:rPr lang="en-US" altLang="zh-CN" dirty="0"/>
              <a:t>HIKVISION</a:t>
            </a:r>
            <a:r>
              <a:rPr lang="zh-CN" altLang="en-US" dirty="0"/>
              <a:t>网络摄像机一台</a:t>
            </a:r>
            <a:endParaRPr lang="en-US" altLang="zh-CN" dirty="0"/>
          </a:p>
          <a:p>
            <a:pPr marL="285750" indent="-285750">
              <a:buFont typeface="Wingdings" panose="05000000000000000000" pitchFamily="2" charset="2"/>
              <a:buChar char="ü"/>
            </a:pPr>
            <a:r>
              <a:rPr lang="zh-CN" altLang="en-US" dirty="0"/>
              <a:t>以太网线</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2</a:t>
            </a:r>
            <a:r>
              <a:rPr lang="zh-CN" altLang="en-US" dirty="0"/>
              <a:t>、软件架构</a:t>
            </a:r>
          </a:p>
        </p:txBody>
      </p:sp>
      <p:pic>
        <p:nvPicPr>
          <p:cNvPr id="6" name="内容占位符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838200" y="3035374"/>
            <a:ext cx="4498860" cy="3332489"/>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409" y="1163869"/>
            <a:ext cx="4073721" cy="4530259"/>
          </a:xfrm>
          <a:prstGeom prst="round2DiagRect">
            <a:avLst>
              <a:gd name="adj1" fmla="val 16667"/>
              <a:gd name="adj2" fmla="val 0"/>
            </a:avLst>
          </a:prstGeom>
          <a:ln w="88900" cap="sq">
            <a:solidFill>
              <a:srgbClr val="FFFFFF"/>
            </a:solidFill>
            <a:miter lim="800000"/>
            <a:headEnd/>
            <a:tailEnd/>
          </a:ln>
          <a:effectLst>
            <a:outerShdw blurRad="254000" algn="tl" rotWithShape="0">
              <a:srgbClr val="000000">
                <a:alpha val="43000"/>
              </a:srgbClr>
            </a:outerShdw>
          </a:effectLst>
        </p:spPr>
      </p:pic>
      <p:sp>
        <p:nvSpPr>
          <p:cNvPr id="7" name="文本占位符 5">
            <a:extLst>
              <a:ext uri="{FF2B5EF4-FFF2-40B4-BE49-F238E27FC236}">
                <a16:creationId xmlns:a16="http://schemas.microsoft.com/office/drawing/2014/main" id="{9C1D3F84-A554-4B03-B260-7059E100B74B}"/>
              </a:ext>
            </a:extLst>
          </p:cNvPr>
          <p:cNvSpPr txBox="1">
            <a:spLocks/>
          </p:cNvSpPr>
          <p:nvPr/>
        </p:nvSpPr>
        <p:spPr>
          <a:xfrm>
            <a:off x="867627" y="1454084"/>
            <a:ext cx="4005589" cy="121370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Wingdings" panose="05000000000000000000" pitchFamily="2" charset="2"/>
              <a:buChar char="ü"/>
            </a:pPr>
            <a:r>
              <a:rPr lang="en-US" altLang="zh-CN" sz="1800" dirty="0"/>
              <a:t>C++</a:t>
            </a:r>
            <a:r>
              <a:rPr lang="zh-CN" altLang="en-US" sz="1800" dirty="0"/>
              <a:t>语言</a:t>
            </a:r>
            <a:endParaRPr lang="en-US" altLang="zh-CN" sz="1800" dirty="0"/>
          </a:p>
          <a:p>
            <a:pPr marL="285750" indent="-285750">
              <a:buFont typeface="Wingdings" panose="05000000000000000000" pitchFamily="2" charset="2"/>
              <a:buChar char="ü"/>
            </a:pPr>
            <a:r>
              <a:rPr lang="en-US" altLang="zh-CN" sz="1800" dirty="0"/>
              <a:t>Qt</a:t>
            </a:r>
            <a:r>
              <a:rPr lang="zh-CN" altLang="en-US" sz="1800" dirty="0"/>
              <a:t>界面设计</a:t>
            </a:r>
            <a:endParaRPr lang="en-US" altLang="zh-CN" sz="1800" dirty="0"/>
          </a:p>
          <a:p>
            <a:pPr marL="285750" indent="-285750">
              <a:buFont typeface="Wingdings" panose="05000000000000000000" pitchFamily="2" charset="2"/>
              <a:buChar char="ü"/>
            </a:pPr>
            <a:r>
              <a:rPr lang="en-US" altLang="zh-CN" sz="1800" dirty="0"/>
              <a:t>MySQL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p:txBody>
          <a:bodyPr/>
          <a:lstStyle/>
          <a:p>
            <a:r>
              <a:rPr lang="zh-CN" altLang="en-US" dirty="0"/>
              <a:t>三、算法原理介绍</a:t>
            </a: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534</Words>
  <Application>Microsoft Office PowerPoint</Application>
  <PresentationFormat>宽屏</PresentationFormat>
  <Paragraphs>54</Paragraphs>
  <Slides>15</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15</vt:i4>
      </vt:variant>
    </vt:vector>
  </HeadingPairs>
  <TitlesOfParts>
    <vt:vector size="20" baseType="lpstr">
      <vt:lpstr>等线</vt:lpstr>
      <vt:lpstr>等线 Light</vt:lpstr>
      <vt:lpstr>Arial</vt:lpstr>
      <vt:lpstr>Wingdings</vt:lpstr>
      <vt:lpstr>Office 主题​​</vt:lpstr>
      <vt:lpstr>PowerPoint 演示文稿</vt:lpstr>
      <vt:lpstr>口罩佩戴检测与人脸识别系统</vt:lpstr>
      <vt:lpstr>目录</vt:lpstr>
      <vt:lpstr>一、研究背景</vt:lpstr>
      <vt:lpstr>PowerPoint 演示文稿</vt:lpstr>
      <vt:lpstr>二、系统结构</vt:lpstr>
      <vt:lpstr>1、硬件组成</vt:lpstr>
      <vt:lpstr>2、软件架构</vt:lpstr>
      <vt:lpstr>三、算法原理介绍</vt:lpstr>
      <vt:lpstr>1、口罩佩戴 检测原理介绍</vt:lpstr>
      <vt:lpstr>口罩佩戴检测算法展示</vt:lpstr>
      <vt:lpstr>2、人脸识别 原理介绍</vt:lpstr>
      <vt:lpstr>四、总结与展望</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栾 剑兵</dc:creator>
  <cp:lastModifiedBy>栾 剑兵</cp:lastModifiedBy>
  <cp:revision>57</cp:revision>
  <dcterms:created xsi:type="dcterms:W3CDTF">2020-07-16T06:51:00Z</dcterms:created>
  <dcterms:modified xsi:type="dcterms:W3CDTF">2020-07-30T14:30:35Z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2052-11.1.0.9828</vt:lpwstr>
  </property>
</Properties>
</file>

<file path=docProps/thumbnail.jpeg>
</file>